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2" r:id="rId4"/>
    <p:sldId id="263" r:id="rId5"/>
    <p:sldId id="264" r:id="rId6"/>
    <p:sldId id="265" r:id="rId7"/>
    <p:sldId id="266" r:id="rId8"/>
    <p:sldId id="267"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BA273-3C42-497E-87ED-164A922B5AB7}"/>
              </a:ext>
            </a:extLst>
          </p:cNvPr>
          <p:cNvSpPr>
            <a:spLocks noGrp="1"/>
          </p:cNvSpPr>
          <p:nvPr>
            <p:ph type="ctrTitle"/>
          </p:nvPr>
        </p:nvSpPr>
        <p:spPr>
          <a:xfrm>
            <a:off x="0" y="-781877"/>
            <a:ext cx="9634330" cy="2955233"/>
          </a:xfrm>
        </p:spPr>
        <p:txBody>
          <a:bodyPr/>
          <a:lstStyle/>
          <a:p>
            <a:r>
              <a:rPr lang="es-MX" sz="6600" dirty="0">
                <a:latin typeface="Algerian" panose="04020705040A02060702" pitchFamily="82" charset="0"/>
              </a:rPr>
              <a:t>RENDICIÓN DE CUENTAS PERIODO 2019 </a:t>
            </a:r>
            <a:endParaRPr lang="es-EC" sz="6600" dirty="0">
              <a:latin typeface="Algerian" panose="04020705040A02060702" pitchFamily="82" charset="0"/>
            </a:endParaRPr>
          </a:p>
        </p:txBody>
      </p:sp>
      <p:sp>
        <p:nvSpPr>
          <p:cNvPr id="3" name="Subtítulo 2">
            <a:extLst>
              <a:ext uri="{FF2B5EF4-FFF2-40B4-BE49-F238E27FC236}">
                <a16:creationId xmlns:a16="http://schemas.microsoft.com/office/drawing/2014/main" id="{280D50C3-FB21-4505-97C9-0203B6CD74F5}"/>
              </a:ext>
            </a:extLst>
          </p:cNvPr>
          <p:cNvSpPr>
            <a:spLocks noGrp="1"/>
          </p:cNvSpPr>
          <p:nvPr>
            <p:ph type="subTitle" idx="1"/>
          </p:nvPr>
        </p:nvSpPr>
        <p:spPr>
          <a:xfrm>
            <a:off x="172279" y="2173356"/>
            <a:ext cx="10459648" cy="2177689"/>
          </a:xfrm>
        </p:spPr>
        <p:txBody>
          <a:bodyPr>
            <a:noAutofit/>
          </a:bodyPr>
          <a:lstStyle/>
          <a:p>
            <a:r>
              <a:rPr lang="es-MX" sz="4000" dirty="0">
                <a:effectLst>
                  <a:outerShdw blurRad="38100" dist="38100" dir="2700000" algn="tl">
                    <a:srgbClr val="000000">
                      <a:alpha val="43137"/>
                    </a:srgbClr>
                  </a:outerShdw>
                </a:effectLst>
              </a:rPr>
              <a:t>GOBIERNO AUTÓNOMO DESCENTRALIZADO PARROQUIAL RURAL “SAN JACINTO DEL BÚA”</a:t>
            </a:r>
            <a:endParaRPr lang="es-EC" sz="4000" dirty="0">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302B097E-30AA-43BF-957E-D41A28628A19}"/>
              </a:ext>
            </a:extLst>
          </p:cNvPr>
          <p:cNvPicPr>
            <a:picLocks noChangeAspect="1"/>
          </p:cNvPicPr>
          <p:nvPr/>
        </p:nvPicPr>
        <p:blipFill rotWithShape="1">
          <a:blip r:embed="rId2"/>
          <a:srcRect l="12265" r="8473"/>
          <a:stretch/>
        </p:blipFill>
        <p:spPr>
          <a:xfrm>
            <a:off x="1736033" y="3524246"/>
            <a:ext cx="5883967" cy="3333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518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BF9DCC-E576-4831-8E50-9CA6B653E18B}"/>
              </a:ext>
            </a:extLst>
          </p:cNvPr>
          <p:cNvSpPr>
            <a:spLocks noGrp="1"/>
          </p:cNvSpPr>
          <p:nvPr>
            <p:ph type="title"/>
          </p:nvPr>
        </p:nvSpPr>
        <p:spPr>
          <a:xfrm>
            <a:off x="0" y="99392"/>
            <a:ext cx="10243930" cy="1320800"/>
          </a:xfrm>
        </p:spPr>
        <p:txBody>
          <a:bodyPr/>
          <a:lstStyle/>
          <a:p>
            <a:r>
              <a:rPr lang="es-MX" dirty="0">
                <a:latin typeface="Algerian" panose="04020705040A02060702" pitchFamily="82" charset="0"/>
              </a:rPr>
              <a:t>AGENDA DEL EVENTO DE RENDICION DE CUENTAS 2019.</a:t>
            </a:r>
            <a:endParaRPr lang="es-EC" dirty="0">
              <a:latin typeface="Algerian" panose="04020705040A02060702" pitchFamily="82" charset="0"/>
            </a:endParaRPr>
          </a:p>
        </p:txBody>
      </p:sp>
      <p:sp>
        <p:nvSpPr>
          <p:cNvPr id="3" name="Marcador de contenido 2">
            <a:extLst>
              <a:ext uri="{FF2B5EF4-FFF2-40B4-BE49-F238E27FC236}">
                <a16:creationId xmlns:a16="http://schemas.microsoft.com/office/drawing/2014/main" id="{1DC7BF2A-9EA1-4E81-B9F1-B7DE556F10D1}"/>
              </a:ext>
            </a:extLst>
          </p:cNvPr>
          <p:cNvSpPr>
            <a:spLocks noGrp="1"/>
          </p:cNvSpPr>
          <p:nvPr>
            <p:ph idx="1"/>
          </p:nvPr>
        </p:nvSpPr>
        <p:spPr>
          <a:xfrm>
            <a:off x="152400" y="1272209"/>
            <a:ext cx="12039600" cy="5585791"/>
          </a:xfrm>
        </p:spPr>
        <p:txBody>
          <a:bodyPr>
            <a:noAutofit/>
          </a:bodyPr>
          <a:lstStyle/>
          <a:p>
            <a:r>
              <a:rPr lang="es-MX" sz="1600" dirty="0">
                <a:latin typeface="+mj-lt"/>
              </a:rPr>
              <a:t>1.- REGISTRO DE ASISTENCIA. </a:t>
            </a:r>
          </a:p>
          <a:p>
            <a:r>
              <a:rPr lang="es-MX" sz="1600" dirty="0">
                <a:latin typeface="+mj-lt"/>
              </a:rPr>
              <a:t>2.- HIMNO NACIONAL DEL ECUADOR. </a:t>
            </a:r>
          </a:p>
          <a:p>
            <a:r>
              <a:rPr lang="es-MX" sz="1600" dirty="0">
                <a:latin typeface="+mj-lt"/>
              </a:rPr>
              <a:t>3.- INSTALACION DE LA ASAMBLEA DE RENDICION DE CUENTAS 2019 A CARGO DEL SR. RENATO ZAMBRANO GARCÍA PRESIDENTE DEL GAD PARR6OQUIAL RURAL SAN JACINTO DEL BÚA.</a:t>
            </a:r>
          </a:p>
          <a:p>
            <a:r>
              <a:rPr lang="es-MX" sz="1600" dirty="0">
                <a:latin typeface="+mj-lt"/>
              </a:rPr>
              <a:t>4.- PALABRAS DEL ING.MIGUEL ARCOS INTEGRANTE DE LA ASAMBLEA PARROQUIAL.</a:t>
            </a:r>
          </a:p>
          <a:p>
            <a:r>
              <a:rPr lang="es-MX" sz="1600" dirty="0">
                <a:latin typeface="+mj-lt"/>
              </a:rPr>
              <a:t>5.- LECTURA DE LOS ARTICULOS Y METODOLOGIA REFERENTES A LA RENDICION DE CUENTAS. </a:t>
            </a:r>
          </a:p>
          <a:p>
            <a:r>
              <a:rPr lang="es-MX" sz="1600" dirty="0">
                <a:latin typeface="+mj-lt"/>
              </a:rPr>
              <a:t>6.- RENDICION DE CUENTAS INSTITUCIONAL A CARGO DEL SR RENATO ZAMBRANO GARCÍA PRESIDENTE DEL GAD PARROQUIAL RURAL SAN JACINTO DEL BÚA. </a:t>
            </a:r>
          </a:p>
          <a:p>
            <a:r>
              <a:rPr lang="es-MX" sz="1600" dirty="0">
                <a:latin typeface="+mj-lt"/>
              </a:rPr>
              <a:t>7.- RENDICION DE CUENTAS DE AUTORIDADES POR PARTE DEL SR. RENATO ZAMBRANO PRESIDENTE DEL GAD PARROQUIAL Y CADA UNO DE LOS SEÑORES VOCALES DEL GAD PARROQUIAL RURAL SAN JACINTO DEL BÚA. A.- SR. ANTONIO NAVARRETE COMISION VIALIDAD Y OBRAS PUBLICAS B.- SRA. MARLENE PITA COMISIÓN PLNIFICACIÓN Y PRESUPUESTO C.- TLGA. ISABEL CANDO COMISION ECONOMICO PRODUCTIVO D.- MSC. MARCELO FREIRE COMISIÓN SOCIAL CULTURAL Y DEPORTIVO.</a:t>
            </a:r>
          </a:p>
          <a:p>
            <a:r>
              <a:rPr lang="es-MX" sz="1600" dirty="0">
                <a:latin typeface="+mj-lt"/>
              </a:rPr>
              <a:t>8.- APORTES DE LA CIUDADANIA.</a:t>
            </a:r>
          </a:p>
          <a:p>
            <a:r>
              <a:rPr lang="es-MX" sz="1600" dirty="0">
                <a:latin typeface="+mj-lt"/>
              </a:rPr>
              <a:t>9.- PLENARIA DE LA CIUDADANIA.</a:t>
            </a:r>
          </a:p>
          <a:p>
            <a:r>
              <a:rPr lang="es-MX" sz="1600" dirty="0">
                <a:latin typeface="+mj-lt"/>
              </a:rPr>
              <a:t>10.- HIMNO A LA PARROQUIA. </a:t>
            </a:r>
          </a:p>
          <a:p>
            <a:pPr marL="0" indent="0">
              <a:buNone/>
            </a:pPr>
            <a:r>
              <a:rPr lang="es-MX" sz="1600" dirty="0">
                <a:latin typeface="+mj-lt"/>
              </a:rPr>
              <a:t>    11.- CLAUSURA.</a:t>
            </a:r>
            <a:endParaRPr lang="es-EC" sz="1600" dirty="0">
              <a:latin typeface="+mj-lt"/>
            </a:endParaRPr>
          </a:p>
        </p:txBody>
      </p:sp>
      <p:pic>
        <p:nvPicPr>
          <p:cNvPr id="4" name="Imagen 3">
            <a:extLst>
              <a:ext uri="{FF2B5EF4-FFF2-40B4-BE49-F238E27FC236}">
                <a16:creationId xmlns:a16="http://schemas.microsoft.com/office/drawing/2014/main" id="{F15FA2DB-1006-450F-84B1-6FFB08DB22F1}"/>
              </a:ext>
            </a:extLst>
          </p:cNvPr>
          <p:cNvPicPr>
            <a:picLocks noChangeAspect="1"/>
          </p:cNvPicPr>
          <p:nvPr/>
        </p:nvPicPr>
        <p:blipFill>
          <a:blip r:embed="rId2"/>
          <a:stretch>
            <a:fillRect/>
          </a:stretch>
        </p:blipFill>
        <p:spPr>
          <a:xfrm rot="1028274">
            <a:off x="10284247" y="196712"/>
            <a:ext cx="1660241" cy="1660241"/>
          </a:xfrm>
          <a:prstGeom prst="rect">
            <a:avLst/>
          </a:prstGeom>
        </p:spPr>
      </p:pic>
    </p:spTree>
    <p:extLst>
      <p:ext uri="{BB962C8B-B14F-4D97-AF65-F5344CB8AC3E}">
        <p14:creationId xmlns:p14="http://schemas.microsoft.com/office/powerpoint/2010/main" val="352162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6CED2-0688-44C0-9689-F233FAE34790}"/>
              </a:ext>
            </a:extLst>
          </p:cNvPr>
          <p:cNvSpPr>
            <a:spLocks noGrp="1"/>
          </p:cNvSpPr>
          <p:nvPr>
            <p:ph type="title"/>
          </p:nvPr>
        </p:nvSpPr>
        <p:spPr>
          <a:xfrm>
            <a:off x="677333" y="304800"/>
            <a:ext cx="9513589" cy="1625600"/>
          </a:xfrm>
        </p:spPr>
        <p:txBody>
          <a:bodyPr/>
          <a:lstStyle/>
          <a:p>
            <a:r>
              <a:rPr lang="es-MX" dirty="0">
                <a:latin typeface="Algerian" panose="04020705040A02060702" pitchFamily="82" charset="0"/>
              </a:rPr>
              <a:t>INFORMACIÓN DE LA PARROQUIA RURAL         				“SAN JACINTO DEL BÚA”</a:t>
            </a:r>
            <a:endParaRPr lang="es-EC" dirty="0">
              <a:latin typeface="Algerian" panose="04020705040A02060702" pitchFamily="82" charset="0"/>
            </a:endParaRPr>
          </a:p>
        </p:txBody>
      </p:sp>
      <p:sp>
        <p:nvSpPr>
          <p:cNvPr id="3" name="Marcador de contenido 2">
            <a:extLst>
              <a:ext uri="{FF2B5EF4-FFF2-40B4-BE49-F238E27FC236}">
                <a16:creationId xmlns:a16="http://schemas.microsoft.com/office/drawing/2014/main" id="{CCECD5C8-6739-4178-A97B-F905AC5A6D82}"/>
              </a:ext>
            </a:extLst>
          </p:cNvPr>
          <p:cNvSpPr>
            <a:spLocks noGrp="1"/>
          </p:cNvSpPr>
          <p:nvPr>
            <p:ph idx="1"/>
          </p:nvPr>
        </p:nvSpPr>
        <p:spPr>
          <a:xfrm>
            <a:off x="0" y="1930400"/>
            <a:ext cx="5380383" cy="4622799"/>
          </a:xfrm>
        </p:spPr>
        <p:txBody>
          <a:bodyPr>
            <a:normAutofit fontScale="77500" lnSpcReduction="20000"/>
          </a:bodyPr>
          <a:lstStyle/>
          <a:p>
            <a:pPr algn="just"/>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3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10" dirty="0">
                <a:effectLst/>
                <a:latin typeface="Calibri Light" panose="020F0302020204030204" pitchFamily="34" charset="0"/>
                <a:ea typeface="Times New Roman" panose="02020603050405020304" pitchFamily="18" charset="0"/>
                <a:cs typeface="Times New Roman" panose="02020603050405020304" pitchFamily="18" charset="0"/>
              </a:rPr>
              <a:t>J</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c</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t</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o</a:t>
            </a:r>
            <a:r>
              <a:rPr lang="es-EC" sz="2800" spc="3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d</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l</a:t>
            </a:r>
            <a:r>
              <a:rPr lang="es-EC" sz="2800" spc="4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B</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úa celebra su fundación como parroquia el 9</a:t>
            </a:r>
            <a:r>
              <a:rPr lang="es-EC" sz="2800" spc="5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de</a:t>
            </a:r>
            <a:r>
              <a:rPr lang="es-EC" sz="2800" spc="4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no</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v</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iem</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bre</a:t>
            </a:r>
            <a:r>
              <a:rPr lang="es-EC" sz="2800" spc="4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de</a:t>
            </a:r>
            <a:r>
              <a:rPr lang="es-EC" sz="2800" spc="4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1998 con</a:t>
            </a:r>
            <a:r>
              <a:rPr lang="es-EC" sz="2800" spc="3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r</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g</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t</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ro</a:t>
            </a:r>
            <a:r>
              <a:rPr lang="es-EC" sz="2800" spc="3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O</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f</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ici</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l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o.</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62</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no</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v</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iem</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bre</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1998, tiene una</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up</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rf</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icie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 de</a:t>
            </a:r>
            <a:r>
              <a:rPr lang="es-EC" sz="2800" spc="-5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204,482</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25" dirty="0">
                <a:effectLst/>
                <a:latin typeface="Calibri Light" panose="020F0302020204030204" pitchFamily="34" charset="0"/>
                <a:ea typeface="Times New Roman" panose="02020603050405020304" pitchFamily="18" charset="0"/>
                <a:cs typeface="Times New Roman" panose="02020603050405020304" pitchFamily="18" charset="0"/>
              </a:rPr>
              <a:t>K</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m</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2,</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10" dirty="0">
                <a:effectLst/>
                <a:latin typeface="Calibri Light" panose="020F0302020204030204" pitchFamily="34" charset="0"/>
                <a:ea typeface="Times New Roman" panose="02020603050405020304" pitchFamily="18" charset="0"/>
                <a:cs typeface="Times New Roman" panose="02020603050405020304" pitchFamily="18" charset="0"/>
              </a:rPr>
              <a:t>J</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aci</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t</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o</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d</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l</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B</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úa</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t</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á</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ub</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c</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50" dirty="0">
                <a:effectLst/>
                <a:latin typeface="Calibri Light" panose="020F0302020204030204" pitchFamily="34" charset="0"/>
                <a:ea typeface="Times New Roman" panose="02020603050405020304" pitchFamily="18" charset="0"/>
                <a:cs typeface="Times New Roman" panose="02020603050405020304" pitchFamily="18" charset="0"/>
              </a:rPr>
              <a:t>d</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o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l</a:t>
            </a:r>
            <a:r>
              <a:rPr lang="es-EC" sz="280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ur de</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 l</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ci</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ud</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d </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d</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t</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o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D</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o</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mi</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g</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o de</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l</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os</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T</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ác</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h</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ila</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 a</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u</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d</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ta</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c</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i</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 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prox</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i</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ma</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d</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 de</a:t>
            </a:r>
            <a:r>
              <a:rPr lang="es-EC" sz="2800" spc="2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31</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25" dirty="0">
                <a:effectLst/>
                <a:latin typeface="Calibri Light" panose="020F0302020204030204" pitchFamily="34" charset="0"/>
                <a:ea typeface="Times New Roman" panose="02020603050405020304" pitchFamily="18" charset="0"/>
                <a:cs typeface="Times New Roman" panose="02020603050405020304" pitchFamily="18" charset="0"/>
              </a:rPr>
              <a:t>K</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m</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t</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r</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ndo</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por</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l</a:t>
            </a:r>
            <a:r>
              <a:rPr lang="es-EC" sz="2800" spc="4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25" dirty="0">
                <a:effectLst/>
                <a:latin typeface="Calibri Light" panose="020F0302020204030204" pitchFamily="34" charset="0"/>
                <a:ea typeface="Times New Roman" panose="02020603050405020304" pitchFamily="18" charset="0"/>
                <a:cs typeface="Times New Roman" panose="02020603050405020304" pitchFamily="18" charset="0"/>
              </a:rPr>
              <a:t>K</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il</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ó</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met</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ro</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9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ma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r</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g</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6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d</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r</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ec</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ho</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de</a:t>
            </a:r>
            <a:r>
              <a:rPr lang="es-EC" sz="2800" spc="2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l</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2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v</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í</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2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2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Chon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t>
            </a:r>
            <a:r>
              <a:rPr lang="es-EC" sz="2800" spc="4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5" dirty="0">
                <a:effectLst/>
                <a:latin typeface="Calibri Light" panose="020F0302020204030204" pitchFamily="34" charset="0"/>
                <a:ea typeface="Times New Roman" panose="02020603050405020304" pitchFamily="18" charset="0"/>
                <a:cs typeface="Times New Roman" panose="02020603050405020304" pitchFamily="18" charset="0"/>
              </a:rPr>
              <a:t>L</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P</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rroqu</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b</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á</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ic</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me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t</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f</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u</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c</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o</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l</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on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z</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da</a:t>
            </a:r>
            <a:r>
              <a:rPr lang="es-EC" sz="2800" spc="-3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por</a:t>
            </a:r>
            <a:r>
              <a:rPr lang="es-EC" sz="2800" spc="-4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p</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r</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on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spc="-3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pro</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v</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te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spc="-3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d</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spc="-3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l</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P</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ro</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v</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c</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i</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d</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e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M</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bí</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d</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de</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ici</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os de</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l</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os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ños 50</a:t>
            </a:r>
            <a:r>
              <a:rPr lang="es-EC" sz="2800" spc="10" dirty="0">
                <a:effectLst/>
                <a:latin typeface="Calibri Light" panose="020F0302020204030204" pitchFamily="34" charset="0"/>
                <a:ea typeface="Times New Roman" panose="02020603050405020304" pitchFamily="18" charset="0"/>
                <a:cs typeface="Times New Roman" panose="02020603050405020304" pitchFamily="18" charset="0"/>
              </a:rPr>
              <a:t> 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má</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s de</a:t>
            </a:r>
            <a:r>
              <a:rPr lang="es-EC" sz="2800" spc="4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l</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os r</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c</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t</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os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c</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onfor</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m</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dos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l</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P</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rroqu</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 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c</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u</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t</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r</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 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x</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da</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l</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m</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spc="-15" dirty="0">
                <a:effectLst/>
                <a:latin typeface="Calibri Light" panose="020F0302020204030204" pitchFamily="34" charset="0"/>
                <a:ea typeface="Times New Roman" panose="02020603050405020304" pitchFamily="18" charset="0"/>
                <a:cs typeface="Times New Roman" panose="02020603050405020304" pitchFamily="18" charset="0"/>
              </a:rPr>
              <a:t>m</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l</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 c</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o</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m</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un</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i</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d</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d</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5" dirty="0" err="1">
                <a:effectLst/>
                <a:latin typeface="Calibri Light" panose="020F0302020204030204" pitchFamily="34" charset="0"/>
                <a:ea typeface="Times New Roman" panose="02020603050405020304" pitchFamily="18" charset="0"/>
                <a:cs typeface="Times New Roman" panose="02020603050405020304" pitchFamily="18" charset="0"/>
              </a:rPr>
              <a:t>T</a:t>
            </a:r>
            <a:r>
              <a:rPr lang="es-EC" sz="2800" spc="-5" dirty="0" err="1">
                <a:effectLst/>
                <a:latin typeface="Calibri Light" panose="020F0302020204030204" pitchFamily="34" charset="0"/>
                <a:ea typeface="Times New Roman" panose="02020603050405020304" pitchFamily="18" charset="0"/>
                <a:cs typeface="Times New Roman" panose="02020603050405020304" pitchFamily="18" charset="0"/>
              </a:rPr>
              <a:t>s</a:t>
            </a:r>
            <a:r>
              <a:rPr lang="es-EC" sz="2800" spc="5" dirty="0" err="1">
                <a:effectLst/>
                <a:latin typeface="Calibri Light" panose="020F0302020204030204" pitchFamily="34" charset="0"/>
                <a:ea typeface="Times New Roman" panose="02020603050405020304" pitchFamily="18" charset="0"/>
                <a:cs typeface="Times New Roman" panose="02020603050405020304" pitchFamily="18" charset="0"/>
              </a:rPr>
              <a:t>ác</a:t>
            </a:r>
            <a:r>
              <a:rPr lang="es-EC" sz="2800" spc="-20" dirty="0" err="1">
                <a:effectLst/>
                <a:latin typeface="Calibri Light" panose="020F0302020204030204" pitchFamily="34" charset="0"/>
                <a:ea typeface="Times New Roman" panose="02020603050405020304" pitchFamily="18" charset="0"/>
                <a:cs typeface="Times New Roman" panose="02020603050405020304" pitchFamily="18" charset="0"/>
              </a:rPr>
              <a:t>h</a:t>
            </a:r>
            <a:r>
              <a:rPr lang="es-EC" sz="2800" spc="5" dirty="0" err="1">
                <a:effectLst/>
                <a:latin typeface="Calibri Light" panose="020F0302020204030204" pitchFamily="34" charset="0"/>
                <a:ea typeface="Times New Roman" panose="02020603050405020304" pitchFamily="18" charset="0"/>
                <a:cs typeface="Times New Roman" panose="02020603050405020304" pitchFamily="18" charset="0"/>
              </a:rPr>
              <a:t>il</a:t>
            </a:r>
            <a:r>
              <a:rPr lang="es-EC" sz="2800" dirty="0" err="1">
                <a:effectLst/>
                <a:latin typeface="Calibri Light" panose="020F0302020204030204" pitchFamily="34" charset="0"/>
                <a:ea typeface="Times New Roman" panose="02020603050405020304" pitchFamily="18" charset="0"/>
                <a:cs typeface="Times New Roman" panose="02020603050405020304" pitchFamily="18" charset="0"/>
              </a:rPr>
              <a:t>a</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d</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e</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l</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s-EC" sz="2800" spc="-20" dirty="0">
                <a:effectLst/>
                <a:latin typeface="Calibri Light" panose="020F0302020204030204" pitchFamily="34" charset="0"/>
                <a:ea typeface="Times New Roman" panose="02020603050405020304" pitchFamily="18" charset="0"/>
                <a:cs typeface="Times New Roman" panose="02020603050405020304" pitchFamily="18" charset="0"/>
              </a:rPr>
              <a:t>B</a:t>
            </a:r>
            <a:r>
              <a:rPr lang="es-EC" sz="2800" dirty="0">
                <a:effectLst/>
                <a:latin typeface="Calibri Light" panose="020F0302020204030204" pitchFamily="34" charset="0"/>
                <a:ea typeface="Times New Roman" panose="02020603050405020304" pitchFamily="18" charset="0"/>
                <a:cs typeface="Times New Roman" panose="02020603050405020304" pitchFamily="18" charset="0"/>
              </a:rPr>
              <a:t>ú</a:t>
            </a:r>
            <a:r>
              <a:rPr lang="es-EC" sz="2800" spc="5" dirty="0">
                <a:effectLst/>
                <a:latin typeface="Calibri Light" panose="020F0302020204030204" pitchFamily="34" charset="0"/>
                <a:ea typeface="Times New Roman" panose="02020603050405020304" pitchFamily="18" charset="0"/>
                <a:cs typeface="Times New Roman" panose="02020603050405020304" pitchFamily="18" charset="0"/>
              </a:rPr>
              <a:t>a.</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pic>
        <p:nvPicPr>
          <p:cNvPr id="5" name="Imagen 4">
            <a:extLst>
              <a:ext uri="{FF2B5EF4-FFF2-40B4-BE49-F238E27FC236}">
                <a16:creationId xmlns:a16="http://schemas.microsoft.com/office/drawing/2014/main" id="{3BECAA82-7EAD-464E-B17A-347E19F0456E}"/>
              </a:ext>
            </a:extLst>
          </p:cNvPr>
          <p:cNvPicPr>
            <a:picLocks noChangeAspect="1"/>
          </p:cNvPicPr>
          <p:nvPr/>
        </p:nvPicPr>
        <p:blipFill rotWithShape="1">
          <a:blip r:embed="rId2"/>
          <a:srcRect l="13246" r="8609"/>
          <a:stretch/>
        </p:blipFill>
        <p:spPr>
          <a:xfrm>
            <a:off x="5573385" y="2121398"/>
            <a:ext cx="6446337" cy="3712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471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C008B18-067C-4FB3-88A7-5E1E447D6517}"/>
              </a:ext>
            </a:extLst>
          </p:cNvPr>
          <p:cNvSpPr>
            <a:spLocks noGrp="1"/>
          </p:cNvSpPr>
          <p:nvPr>
            <p:ph idx="1"/>
          </p:nvPr>
        </p:nvSpPr>
        <p:spPr>
          <a:xfrm>
            <a:off x="1" y="212035"/>
            <a:ext cx="11913704" cy="6440555"/>
          </a:xfrm>
        </p:spPr>
        <p:txBody>
          <a:bodyPr/>
          <a:lstStyle/>
          <a:p>
            <a:pPr algn="just"/>
            <a:r>
              <a:rPr lang="es-EC" sz="2800" dirty="0">
                <a:latin typeface="+mj-lt"/>
                <a:ea typeface="Times New Roman" panose="02020603050405020304" pitchFamily="18" charset="0"/>
                <a:cs typeface="Times New Roman" panose="02020603050405020304" pitchFamily="18" charset="0"/>
              </a:rPr>
              <a:t>La</a:t>
            </a:r>
            <a:r>
              <a:rPr lang="es-EC" sz="2800" dirty="0">
                <a:effectLst/>
                <a:latin typeface="+mj-lt"/>
                <a:ea typeface="Times New Roman" panose="02020603050405020304" pitchFamily="18" charset="0"/>
                <a:cs typeface="Times New Roman" panose="02020603050405020304" pitchFamily="18" charset="0"/>
              </a:rPr>
              <a:t> gestión de las autoridades del Gobierno Autónomo Descentralizado Parroquial Rural San Jacinto del Búa, se centra en satisfacer la principal necesidad de la población que es garantizar el desarrollo comunitario en el territorio desde lo local, con la finalidad de así mejorar notablemente la calidad de vida de los moradores de nuestra querida parroquia, volviendo a sus habitantes miembros de una sociedad activa y participativa.</a:t>
            </a:r>
            <a:endParaRPr lang="es-EC" sz="2800" dirty="0">
              <a:effectLst/>
              <a:latin typeface="+mj-lt"/>
              <a:ea typeface="Calibri" panose="020F0502020204030204" pitchFamily="34" charset="0"/>
              <a:cs typeface="Times New Roman" panose="02020603050405020304" pitchFamily="18" charset="0"/>
            </a:endParaRPr>
          </a:p>
          <a:p>
            <a:endParaRPr lang="es-EC" dirty="0"/>
          </a:p>
        </p:txBody>
      </p:sp>
      <p:pic>
        <p:nvPicPr>
          <p:cNvPr id="1026" name="Picture 2" descr="Políticas sociales nuevas para una sensibilidad participativa y solidaria  capaz de transformar esta sociedad - Asociación Contigo Plataforma">
            <a:extLst>
              <a:ext uri="{FF2B5EF4-FFF2-40B4-BE49-F238E27FC236}">
                <a16:creationId xmlns:a16="http://schemas.microsoft.com/office/drawing/2014/main" id="{FB513E49-3026-426E-99F6-9CDDCB60F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501" y="3213408"/>
            <a:ext cx="5526998" cy="3432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541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E70BA3-D248-4E08-8423-F01FEDB4DC9B}"/>
              </a:ext>
            </a:extLst>
          </p:cNvPr>
          <p:cNvSpPr>
            <a:spLocks noGrp="1"/>
          </p:cNvSpPr>
          <p:nvPr>
            <p:ph type="title"/>
          </p:nvPr>
        </p:nvSpPr>
        <p:spPr>
          <a:xfrm>
            <a:off x="677334" y="609600"/>
            <a:ext cx="8596668" cy="887896"/>
          </a:xfrm>
        </p:spPr>
        <p:txBody>
          <a:bodyPr/>
          <a:lstStyle/>
          <a:p>
            <a:r>
              <a:rPr lang="es-MX" dirty="0"/>
              <a:t>NORMATIVA LEGAL</a:t>
            </a:r>
            <a:endParaRPr lang="es-EC" dirty="0"/>
          </a:p>
        </p:txBody>
      </p:sp>
      <p:sp>
        <p:nvSpPr>
          <p:cNvPr id="3" name="Marcador de contenido 2">
            <a:extLst>
              <a:ext uri="{FF2B5EF4-FFF2-40B4-BE49-F238E27FC236}">
                <a16:creationId xmlns:a16="http://schemas.microsoft.com/office/drawing/2014/main" id="{907068F8-773A-4398-8178-030B57A73C5A}"/>
              </a:ext>
            </a:extLst>
          </p:cNvPr>
          <p:cNvSpPr>
            <a:spLocks noGrp="1"/>
          </p:cNvSpPr>
          <p:nvPr>
            <p:ph idx="1"/>
          </p:nvPr>
        </p:nvSpPr>
        <p:spPr>
          <a:xfrm>
            <a:off x="677333" y="1351722"/>
            <a:ext cx="5895745" cy="5261113"/>
          </a:xfrm>
        </p:spPr>
        <p:txBody>
          <a:bodyPr/>
          <a:lstStyle/>
          <a:p>
            <a:pPr algn="just"/>
            <a:r>
              <a:rPr lang="es-EC" sz="1800" dirty="0">
                <a:effectLst/>
                <a:latin typeface="Calibri Light" panose="020F0302020204030204" pitchFamily="34" charset="0"/>
                <a:ea typeface="Times New Roman" panose="02020603050405020304" pitchFamily="18" charset="0"/>
                <a:cs typeface="Times New Roman" panose="02020603050405020304" pitchFamily="18" charset="0"/>
              </a:rPr>
              <a:t>Según el artículo 238 de la Constitución señala que la organización territorial del Estado Ecuatoriano establece que los Gobiernos Autónomos Descentralizados (GAD), los cuales gozan de autonomía política, administrativa y financiera, y se rigen por los principios de solidaridad, subsidiariedad, equidad interterritorial, integración y participación ciudadana.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C" sz="1800" dirty="0">
                <a:effectLst/>
                <a:latin typeface="Calibri Light" panose="020F0302020204030204" pitchFamily="34" charset="0"/>
                <a:ea typeface="Times New Roman" panose="02020603050405020304" pitchFamily="18" charset="0"/>
                <a:cs typeface="Times New Roman" panose="02020603050405020304" pitchFamily="18" charset="0"/>
              </a:rPr>
              <a:t>El Código Orgánico de Organización Territorial Autónomos y Descentralización, ratifica lo antes citado en su art. 63 y especifica en el art. 64 literal d) como una de las funciones de los gobiernos autónomos descentralizados parroquiales rurales “Elaborar el Plan Parroquial rural de desarrollo, el de ordenamiento territorial y las políticas públicas; ejecutar las acciones de ámbito parroquial que se deriven de sus competencias, de manera coordinada con la planificación cantonal y provincial; y realizar en forma permanente el seguimiento y rendición de cuentas sobre el cumplimiento de las metas establecidas.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pic>
        <p:nvPicPr>
          <p:cNvPr id="4" name="Imagen 3">
            <a:extLst>
              <a:ext uri="{FF2B5EF4-FFF2-40B4-BE49-F238E27FC236}">
                <a16:creationId xmlns:a16="http://schemas.microsoft.com/office/drawing/2014/main" id="{87B37134-5D2D-44FF-96E8-CB0EB5171B44}"/>
              </a:ext>
            </a:extLst>
          </p:cNvPr>
          <p:cNvPicPr>
            <a:picLocks noChangeAspect="1"/>
          </p:cNvPicPr>
          <p:nvPr/>
        </p:nvPicPr>
        <p:blipFill>
          <a:blip r:embed="rId2"/>
          <a:stretch>
            <a:fillRect/>
          </a:stretch>
        </p:blipFill>
        <p:spPr>
          <a:xfrm>
            <a:off x="6914114" y="231350"/>
            <a:ext cx="3745600" cy="2882911"/>
          </a:xfrm>
          <a:prstGeom prst="rect">
            <a:avLst/>
          </a:prstGeom>
        </p:spPr>
      </p:pic>
      <p:pic>
        <p:nvPicPr>
          <p:cNvPr id="5" name="Imagen 4">
            <a:extLst>
              <a:ext uri="{FF2B5EF4-FFF2-40B4-BE49-F238E27FC236}">
                <a16:creationId xmlns:a16="http://schemas.microsoft.com/office/drawing/2014/main" id="{2C602163-BB22-4EEE-A08B-E26C1383CE9F}"/>
              </a:ext>
            </a:extLst>
          </p:cNvPr>
          <p:cNvPicPr>
            <a:picLocks noChangeAspect="1"/>
          </p:cNvPicPr>
          <p:nvPr/>
        </p:nvPicPr>
        <p:blipFill>
          <a:blip r:embed="rId3"/>
          <a:stretch>
            <a:fillRect/>
          </a:stretch>
        </p:blipFill>
        <p:spPr>
          <a:xfrm rot="2360713">
            <a:off x="8714543" y="3138858"/>
            <a:ext cx="2285429" cy="3242921"/>
          </a:xfrm>
          <a:prstGeom prst="rect">
            <a:avLst/>
          </a:prstGeom>
        </p:spPr>
      </p:pic>
    </p:spTree>
    <p:extLst>
      <p:ext uri="{BB962C8B-B14F-4D97-AF65-F5344CB8AC3E}">
        <p14:creationId xmlns:p14="http://schemas.microsoft.com/office/powerpoint/2010/main" val="156875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6D2C6-7C81-4D74-BCC6-711ABD707032}"/>
              </a:ext>
            </a:extLst>
          </p:cNvPr>
          <p:cNvSpPr>
            <a:spLocks noGrp="1"/>
          </p:cNvSpPr>
          <p:nvPr>
            <p:ph type="title"/>
          </p:nvPr>
        </p:nvSpPr>
        <p:spPr>
          <a:xfrm>
            <a:off x="185530" y="0"/>
            <a:ext cx="11820940" cy="2332384"/>
          </a:xfrm>
        </p:spPr>
        <p:txBody>
          <a:bodyPr>
            <a:noAutofit/>
          </a:bodyPr>
          <a:lstStyle/>
          <a:p>
            <a:pPr algn="just"/>
            <a:r>
              <a:rPr lang="es-EC" sz="2000" dirty="0">
                <a:solidFill>
                  <a:schemeClr val="bg2">
                    <a:lumMod val="10000"/>
                  </a:schemeClr>
                </a:solidFill>
                <a:latin typeface="Calibri Light" panose="020F0302020204030204" pitchFamily="34" charset="0"/>
                <a:ea typeface="Times New Roman" panose="02020603050405020304" pitchFamily="18" charset="0"/>
                <a:cs typeface="Times New Roman" panose="02020603050405020304" pitchFamily="18" charset="0"/>
              </a:rPr>
              <a:t>La</a:t>
            </a:r>
            <a:r>
              <a:rPr lang="es-EC" sz="2000" dirty="0">
                <a:solidFill>
                  <a:schemeClr val="bg2">
                    <a:lumMod val="1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 Rendición de Cuentas es un proceso sistemático, deliberado, interactivo y universal, que involucra a las autoridades, funcionarias y funcionarios o sus representantes según sea el caso, que estén obligadas u obligados a informar y someterse a evaluación de la ciudadanía por las acciones u omisiones en el ejercicio de su gestión y en la administración de recursos públicos”. Es posible determinar el ¿sobre que se va a rendir cuentas?, lo cual esta descrito en el art. 10 de la Ley Orgánica del Consejo de Participación Ciudadana y Control Social y el art. 93 Ley Orgánica de Participación Ciudadana, y que se refiere a:</a:t>
            </a:r>
            <a:br>
              <a:rPr lang="es-EC" sz="20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s-EC" sz="2000" dirty="0">
              <a:solidFill>
                <a:schemeClr val="accent2">
                  <a:lumMod val="50000"/>
                </a:schemeClr>
              </a:solidFill>
            </a:endParaRPr>
          </a:p>
        </p:txBody>
      </p:sp>
      <p:sp>
        <p:nvSpPr>
          <p:cNvPr id="3" name="Marcador de contenido 2">
            <a:extLst>
              <a:ext uri="{FF2B5EF4-FFF2-40B4-BE49-F238E27FC236}">
                <a16:creationId xmlns:a16="http://schemas.microsoft.com/office/drawing/2014/main" id="{C1A5E41C-A7C3-44FE-A2EF-55CC33DEDBB1}"/>
              </a:ext>
            </a:extLst>
          </p:cNvPr>
          <p:cNvSpPr>
            <a:spLocks noGrp="1"/>
          </p:cNvSpPr>
          <p:nvPr>
            <p:ph idx="1"/>
          </p:nvPr>
        </p:nvSpPr>
        <p:spPr>
          <a:xfrm>
            <a:off x="185530" y="2014330"/>
            <a:ext cx="11820940" cy="4664765"/>
          </a:xfrm>
        </p:spPr>
        <p:txBody>
          <a:bodyPr>
            <a:normAutofit fontScale="85000" lnSpcReduction="20000"/>
          </a:bodyPr>
          <a:lstStyle/>
          <a:p>
            <a:pPr marL="342900" lvl="0" indent="-342900" algn="just">
              <a:lnSpc>
                <a:spcPct val="107000"/>
              </a:lnSpc>
              <a:buFont typeface="Symbol" panose="05050102010706020507" pitchFamily="18" charset="2"/>
              <a:buBlip>
                <a:blip r:embed="rId2"/>
              </a:buBlip>
            </a:pPr>
            <a:r>
              <a:rPr lang="es-EC" sz="2300" dirty="0">
                <a:effectLst/>
                <a:latin typeface="Calibri" panose="020F0502020204030204" pitchFamily="34" charset="0"/>
                <a:ea typeface="Calibri" panose="020F0502020204030204" pitchFamily="34" charset="0"/>
                <a:cs typeface="Calibri" panose="020F0502020204030204" pitchFamily="34" charset="0"/>
              </a:rPr>
              <a:t>Cumplimiento de políticas, planes, programas y proyectos.</a:t>
            </a:r>
          </a:p>
          <a:p>
            <a:pPr marL="342900" lvl="0" indent="-342900" algn="just">
              <a:lnSpc>
                <a:spcPct val="107000"/>
              </a:lnSpc>
              <a:buFont typeface="Symbol" panose="05050102010706020507" pitchFamily="18" charset="2"/>
              <a:buBlip>
                <a:blip r:embed="rId2"/>
              </a:buBlip>
            </a:pPr>
            <a:r>
              <a:rPr lang="es-EC" sz="2300" dirty="0">
                <a:effectLst/>
                <a:latin typeface="Calibri" panose="020F0502020204030204" pitchFamily="34" charset="0"/>
                <a:ea typeface="Calibri" panose="020F0502020204030204" pitchFamily="34" charset="0"/>
                <a:cs typeface="Calibri" panose="020F0502020204030204" pitchFamily="34" charset="0"/>
              </a:rPr>
              <a:t>Cumplimiento de Objetivos y el Plan Estratégico de la entidad.</a:t>
            </a:r>
          </a:p>
          <a:p>
            <a:pPr marL="342900" lvl="0" indent="-342900" algn="just">
              <a:lnSpc>
                <a:spcPct val="107000"/>
              </a:lnSpc>
              <a:buFont typeface="Symbol" panose="05050102010706020507" pitchFamily="18" charset="2"/>
              <a:buBlip>
                <a:blip r:embed="rId2"/>
              </a:buBlip>
            </a:pPr>
            <a:r>
              <a:rPr lang="es-EC" sz="2300" dirty="0">
                <a:effectLst/>
                <a:latin typeface="Calibri" panose="020F0502020204030204" pitchFamily="34" charset="0"/>
                <a:ea typeface="Calibri" panose="020F0502020204030204" pitchFamily="34" charset="0"/>
                <a:cs typeface="Calibri" panose="020F0502020204030204" pitchFamily="34" charset="0"/>
              </a:rPr>
              <a:t>Planes Operativos Anuales</a:t>
            </a:r>
          </a:p>
          <a:p>
            <a:pPr marL="342900" lvl="0" indent="-342900" algn="just">
              <a:lnSpc>
                <a:spcPct val="107000"/>
              </a:lnSpc>
              <a:buFont typeface="Symbol" panose="05050102010706020507" pitchFamily="18" charset="2"/>
              <a:buBlip>
                <a:blip r:embed="rId2"/>
              </a:buBlip>
            </a:pPr>
            <a:r>
              <a:rPr lang="es-EC" sz="2300" dirty="0">
                <a:effectLst/>
                <a:latin typeface="Calibri" panose="020F0502020204030204" pitchFamily="34" charset="0"/>
                <a:ea typeface="Calibri" panose="020F0502020204030204" pitchFamily="34" charset="0"/>
                <a:cs typeface="Calibri" panose="020F0502020204030204" pitchFamily="34" charset="0"/>
              </a:rPr>
              <a:t>Ejecución del presupuesto Institucional (Presupuesto Aprobado y Ejecutado).</a:t>
            </a:r>
          </a:p>
          <a:p>
            <a:pPr marL="342900" lvl="0" indent="-342900" algn="just">
              <a:lnSpc>
                <a:spcPct val="107000"/>
              </a:lnSpc>
              <a:buFont typeface="Symbol" panose="05050102010706020507" pitchFamily="18" charset="2"/>
              <a:buBlip>
                <a:blip r:embed="rId2"/>
              </a:buBlip>
            </a:pPr>
            <a:r>
              <a:rPr lang="es-EC" sz="2300" dirty="0">
                <a:effectLst/>
                <a:latin typeface="Calibri" panose="020F0502020204030204" pitchFamily="34" charset="0"/>
                <a:ea typeface="Calibri" panose="020F0502020204030204" pitchFamily="34" charset="0"/>
                <a:cs typeface="Calibri" panose="020F0502020204030204" pitchFamily="34" charset="0"/>
              </a:rPr>
              <a:t>Presupuesto General y Presupuesto Participativo.</a:t>
            </a:r>
          </a:p>
          <a:p>
            <a:pPr marL="342900" lvl="0" indent="-342900" algn="just">
              <a:lnSpc>
                <a:spcPct val="107000"/>
              </a:lnSpc>
              <a:buFont typeface="Symbol" panose="05050102010706020507" pitchFamily="18" charset="2"/>
              <a:buBlip>
                <a:blip r:embed="rId2"/>
              </a:buBlip>
            </a:pPr>
            <a:r>
              <a:rPr lang="es-EC" sz="2300" dirty="0">
                <a:effectLst/>
                <a:latin typeface="Calibri" panose="020F0502020204030204" pitchFamily="34" charset="0"/>
                <a:ea typeface="Calibri" panose="020F0502020204030204" pitchFamily="34" charset="0"/>
                <a:cs typeface="Calibri" panose="020F0502020204030204" pitchFamily="34" charset="0"/>
              </a:rPr>
              <a:t>Contratación de Obras y Servicios.</a:t>
            </a:r>
          </a:p>
          <a:p>
            <a:pPr marL="342900" lvl="0" indent="-342900" algn="just">
              <a:lnSpc>
                <a:spcPct val="107000"/>
              </a:lnSpc>
              <a:buFont typeface="Symbol" panose="05050102010706020507" pitchFamily="18" charset="2"/>
              <a:buBlip>
                <a:blip r:embed="rId2"/>
              </a:buBlip>
            </a:pPr>
            <a:r>
              <a:rPr lang="es-EC" sz="2300" dirty="0">
                <a:effectLst/>
                <a:latin typeface="Calibri" panose="020F0502020204030204" pitchFamily="34" charset="0"/>
                <a:ea typeface="Calibri" panose="020F0502020204030204" pitchFamily="34" charset="0"/>
                <a:cs typeface="Calibri" panose="020F0502020204030204" pitchFamily="34" charset="0"/>
              </a:rPr>
              <a:t>Procesos de Contratación Pública.</a:t>
            </a:r>
          </a:p>
          <a:p>
            <a:pPr marL="342900" lvl="0" indent="-342900" algn="just">
              <a:lnSpc>
                <a:spcPct val="107000"/>
              </a:lnSpc>
              <a:buFont typeface="Symbol" panose="05050102010706020507" pitchFamily="18" charset="2"/>
              <a:buBlip>
                <a:blip r:embed="rId2"/>
              </a:buBlip>
            </a:pPr>
            <a:r>
              <a:rPr lang="es-EC" sz="2300" dirty="0">
                <a:effectLst/>
                <a:latin typeface="Calibri" panose="020F0502020204030204" pitchFamily="34" charset="0"/>
                <a:ea typeface="Calibri" panose="020F0502020204030204" pitchFamily="34" charset="0"/>
                <a:cs typeface="Calibri" panose="020F0502020204030204" pitchFamily="34" charset="0"/>
              </a:rPr>
              <a:t>Cumplimiento de recomendaciones y pronunciamientos emanados por la Función de Transparencia y Control Social (FTCS), y por la Procuraduría General del Estado (PGE).</a:t>
            </a:r>
          </a:p>
          <a:p>
            <a:pPr marL="342900" lvl="0" indent="-342900" algn="just">
              <a:lnSpc>
                <a:spcPct val="107000"/>
              </a:lnSpc>
              <a:buFont typeface="Symbol" panose="05050102010706020507" pitchFamily="18" charset="2"/>
              <a:buBlip>
                <a:blip r:embed="rId2"/>
              </a:buBlip>
            </a:pPr>
            <a:r>
              <a:rPr lang="es-EC" sz="2300" dirty="0">
                <a:effectLst/>
                <a:latin typeface="Calibri" panose="020F0502020204030204" pitchFamily="34" charset="0"/>
                <a:ea typeface="Calibri" panose="020F0502020204030204" pitchFamily="34" charset="0"/>
                <a:cs typeface="Calibri" panose="020F0502020204030204" pitchFamily="34" charset="0"/>
              </a:rPr>
              <a:t>Compromisos asumidos por la comunidad</a:t>
            </a:r>
          </a:p>
          <a:p>
            <a:pPr marL="342900" lvl="0" indent="-342900" algn="just">
              <a:lnSpc>
                <a:spcPct val="107000"/>
              </a:lnSpc>
              <a:buFont typeface="Symbol" panose="05050102010706020507" pitchFamily="18" charset="2"/>
              <a:buBlip>
                <a:blip r:embed="rId2"/>
              </a:buBlip>
            </a:pPr>
            <a:r>
              <a:rPr lang="es-EC" sz="2300" dirty="0">
                <a:effectLst/>
                <a:latin typeface="Calibri" panose="020F0502020204030204" pitchFamily="34" charset="0"/>
                <a:ea typeface="Calibri" panose="020F0502020204030204" pitchFamily="34" charset="0"/>
                <a:cs typeface="Calibri" panose="020F0502020204030204" pitchFamily="34" charset="0"/>
              </a:rPr>
              <a:t>Presentación de Balances y cumplimiento de obligaciones, en los casos mencionados en la Ley.</a:t>
            </a:r>
          </a:p>
          <a:p>
            <a:pPr marL="342900" lvl="0" indent="-342900" algn="just">
              <a:lnSpc>
                <a:spcPct val="107000"/>
              </a:lnSpc>
              <a:spcAft>
                <a:spcPts val="800"/>
              </a:spcAft>
              <a:buFont typeface="Symbol" panose="05050102010706020507" pitchFamily="18" charset="2"/>
              <a:buBlip>
                <a:blip r:embed="rId2"/>
              </a:buBlip>
            </a:pPr>
            <a:r>
              <a:rPr lang="es-EC" sz="2300" dirty="0">
                <a:effectLst/>
                <a:latin typeface="Calibri" panose="020F0502020204030204" pitchFamily="34" charset="0"/>
                <a:ea typeface="Calibri" panose="020F0502020204030204" pitchFamily="34" charset="0"/>
                <a:cs typeface="Calibri" panose="020F0502020204030204" pitchFamily="34" charset="0"/>
              </a:rPr>
              <a:t>Los que sean de trascendencia para el interés colectivo.</a:t>
            </a:r>
          </a:p>
          <a:p>
            <a:endParaRPr lang="es-EC" dirty="0"/>
          </a:p>
        </p:txBody>
      </p:sp>
      <p:pic>
        <p:nvPicPr>
          <p:cNvPr id="4" name="Imagen 3">
            <a:extLst>
              <a:ext uri="{FF2B5EF4-FFF2-40B4-BE49-F238E27FC236}">
                <a16:creationId xmlns:a16="http://schemas.microsoft.com/office/drawing/2014/main" id="{6A6793FB-3201-4A86-B810-45907167306D}"/>
              </a:ext>
            </a:extLst>
          </p:cNvPr>
          <p:cNvPicPr>
            <a:picLocks noChangeAspect="1"/>
          </p:cNvPicPr>
          <p:nvPr/>
        </p:nvPicPr>
        <p:blipFill rotWithShape="1">
          <a:blip r:embed="rId3"/>
          <a:srcRect l="37391" t="28228" r="36739" b="5895"/>
          <a:stretch/>
        </p:blipFill>
        <p:spPr>
          <a:xfrm>
            <a:off x="8733184" y="1908314"/>
            <a:ext cx="2031068" cy="27564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345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D5AD6-8117-4A2A-9FE9-E6E27F638397}"/>
              </a:ext>
            </a:extLst>
          </p:cNvPr>
          <p:cNvSpPr>
            <a:spLocks noGrp="1"/>
          </p:cNvSpPr>
          <p:nvPr>
            <p:ph type="title"/>
          </p:nvPr>
        </p:nvSpPr>
        <p:spPr>
          <a:xfrm>
            <a:off x="344993" y="248063"/>
            <a:ext cx="9912190" cy="1633746"/>
          </a:xfrm>
        </p:spPr>
        <p:txBody>
          <a:bodyPr>
            <a:normAutofit/>
          </a:bodyPr>
          <a:lstStyle/>
          <a:p>
            <a:r>
              <a:rPr lang="es-EC" sz="3200" b="1" dirty="0">
                <a:effectLst/>
                <a:latin typeface="Calibri" panose="020F0502020204030204" pitchFamily="34" charset="0"/>
                <a:ea typeface="Calibri" panose="020F0502020204030204" pitchFamily="34" charset="0"/>
                <a:cs typeface="Calibri" panose="020F0502020204030204" pitchFamily="34" charset="0"/>
              </a:rPr>
              <a:t>ACTORES QUE DEBEN RENDIR CUENTAS </a:t>
            </a:r>
            <a:br>
              <a:rPr lang="es-EC" sz="1800" dirty="0">
                <a:effectLst/>
                <a:latin typeface="Calibri" panose="020F0502020204030204" pitchFamily="34" charset="0"/>
                <a:ea typeface="Calibri" panose="020F0502020204030204" pitchFamily="34" charset="0"/>
                <a:cs typeface="Times New Roman" panose="02020603050405020304" pitchFamily="18" charset="0"/>
              </a:rPr>
            </a:br>
            <a:endParaRPr lang="es-EC" dirty="0"/>
          </a:p>
        </p:txBody>
      </p:sp>
      <p:sp>
        <p:nvSpPr>
          <p:cNvPr id="3" name="Marcador de contenido 2">
            <a:extLst>
              <a:ext uri="{FF2B5EF4-FFF2-40B4-BE49-F238E27FC236}">
                <a16:creationId xmlns:a16="http://schemas.microsoft.com/office/drawing/2014/main" id="{4CB3006E-54B7-426B-80C9-ABADE9ABFA5E}"/>
              </a:ext>
            </a:extLst>
          </p:cNvPr>
          <p:cNvSpPr>
            <a:spLocks noGrp="1"/>
          </p:cNvSpPr>
          <p:nvPr>
            <p:ph idx="1"/>
          </p:nvPr>
        </p:nvSpPr>
        <p:spPr>
          <a:xfrm>
            <a:off x="185531" y="1073426"/>
            <a:ext cx="7434470" cy="5784573"/>
          </a:xfrm>
        </p:spPr>
        <p:txBody>
          <a:bodyPr>
            <a:normAutofit fontScale="92500" lnSpcReduction="20000"/>
          </a:bodyPr>
          <a:lstStyle/>
          <a:p>
            <a:pPr marL="342900" lvl="0" indent="-342900" algn="just">
              <a:lnSpc>
                <a:spcPct val="107000"/>
              </a:lnSpc>
              <a:buFont typeface="Symbol" panose="05050102010706020507" pitchFamily="18" charset="2"/>
              <a:buBlip>
                <a:blip r:embed="rId2"/>
              </a:buBlip>
            </a:pPr>
            <a:r>
              <a:rPr lang="es-EC" sz="2800" dirty="0">
                <a:effectLst/>
                <a:latin typeface="Calibri" panose="020F0502020204030204" pitchFamily="34" charset="0"/>
                <a:ea typeface="Calibri" panose="020F0502020204030204" pitchFamily="34" charset="0"/>
                <a:cs typeface="Calibri" panose="020F0502020204030204" pitchFamily="34" charset="0"/>
              </a:rPr>
              <a:t>Máximas autoridades de todas las funciones del Estado.</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Blip>
                <a:blip r:embed="rId2"/>
              </a:buBlip>
            </a:pPr>
            <a:r>
              <a:rPr lang="es-EC" sz="2800" dirty="0">
                <a:effectLst/>
                <a:latin typeface="Calibri" panose="020F0502020204030204" pitchFamily="34" charset="0"/>
                <a:ea typeface="Calibri" panose="020F0502020204030204" pitchFamily="34" charset="0"/>
                <a:cs typeface="Calibri" panose="020F0502020204030204" pitchFamily="34" charset="0"/>
              </a:rPr>
              <a:t>Autoridades de régimen dependiente (autoridades sectoriales)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Blip>
                <a:blip r:embed="rId2"/>
              </a:buBlip>
            </a:pPr>
            <a:r>
              <a:rPr lang="es-EC" sz="2800" dirty="0">
                <a:effectLst/>
                <a:latin typeface="Calibri" panose="020F0502020204030204" pitchFamily="34" charset="0"/>
                <a:ea typeface="Calibri" panose="020F0502020204030204" pitchFamily="34" charset="0"/>
                <a:cs typeface="Calibri" panose="020F0502020204030204" pitchFamily="34" charset="0"/>
              </a:rPr>
              <a:t>Autoridades de los gobiernos autónomos descentralizados (Juntas Parroquiales, Municipio, Consejos Provinciales).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Blip>
                <a:blip r:embed="rId2"/>
              </a:buBlip>
            </a:pPr>
            <a:r>
              <a:rPr lang="es-EC" sz="2800" dirty="0">
                <a:effectLst/>
                <a:latin typeface="Calibri" panose="020F0502020204030204" pitchFamily="34" charset="0"/>
                <a:ea typeface="Calibri" panose="020F0502020204030204" pitchFamily="34" charset="0"/>
                <a:cs typeface="Calibri" panose="020F0502020204030204" pitchFamily="34" charset="0"/>
              </a:rPr>
              <a:t>Todos los/as directores/as que ocupen cargos denominados de libre nombramiento o remoción.</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Blip>
                <a:blip r:embed="rId2"/>
              </a:buBlip>
            </a:pPr>
            <a:r>
              <a:rPr lang="es-EC" sz="2800" dirty="0">
                <a:effectLst/>
                <a:latin typeface="Calibri" panose="020F0502020204030204" pitchFamily="34" charset="0"/>
                <a:ea typeface="Calibri" panose="020F0502020204030204" pitchFamily="34" charset="0"/>
                <a:cs typeface="Calibri" panose="020F0502020204030204" pitchFamily="34" charset="0"/>
              </a:rPr>
              <a:t>Medios de Comunicación social a través de sus representantes legales.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Blip>
                <a:blip r:embed="rId2"/>
              </a:buBlip>
            </a:pPr>
            <a:r>
              <a:rPr lang="es-EC" sz="2800" dirty="0">
                <a:effectLst/>
                <a:latin typeface="Calibri" panose="020F0502020204030204" pitchFamily="34" charset="0"/>
                <a:ea typeface="Calibri" panose="020F0502020204030204" pitchFamily="34" charset="0"/>
                <a:cs typeface="Calibri" panose="020F0502020204030204" pitchFamily="34" charset="0"/>
              </a:rPr>
              <a:t>Empresas Públicas o personas jurídicas del Sector Privado que manejen fondos públicos.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pic>
        <p:nvPicPr>
          <p:cNvPr id="4" name="Imagen 3">
            <a:extLst>
              <a:ext uri="{FF2B5EF4-FFF2-40B4-BE49-F238E27FC236}">
                <a16:creationId xmlns:a16="http://schemas.microsoft.com/office/drawing/2014/main" id="{8FA9813E-1E8B-4E9F-BDDB-28E809588F13}"/>
              </a:ext>
            </a:extLst>
          </p:cNvPr>
          <p:cNvPicPr>
            <a:picLocks noChangeAspect="1"/>
          </p:cNvPicPr>
          <p:nvPr/>
        </p:nvPicPr>
        <p:blipFill>
          <a:blip r:embed="rId3"/>
          <a:stretch>
            <a:fillRect/>
          </a:stretch>
        </p:blipFill>
        <p:spPr>
          <a:xfrm>
            <a:off x="9287702" y="304799"/>
            <a:ext cx="2466975" cy="1847850"/>
          </a:xfrm>
          <a:prstGeom prst="rect">
            <a:avLst/>
          </a:prstGeom>
        </p:spPr>
      </p:pic>
      <p:pic>
        <p:nvPicPr>
          <p:cNvPr id="5" name="Imagen 4">
            <a:extLst>
              <a:ext uri="{FF2B5EF4-FFF2-40B4-BE49-F238E27FC236}">
                <a16:creationId xmlns:a16="http://schemas.microsoft.com/office/drawing/2014/main" id="{1A90DD2D-BBA4-488F-8F13-F0D8B95CC213}"/>
              </a:ext>
            </a:extLst>
          </p:cNvPr>
          <p:cNvPicPr>
            <a:picLocks noChangeAspect="1"/>
          </p:cNvPicPr>
          <p:nvPr/>
        </p:nvPicPr>
        <p:blipFill>
          <a:blip r:embed="rId4"/>
          <a:stretch>
            <a:fillRect/>
          </a:stretch>
        </p:blipFill>
        <p:spPr>
          <a:xfrm>
            <a:off x="7776955" y="2374622"/>
            <a:ext cx="3977722" cy="2039857"/>
          </a:xfrm>
          <a:prstGeom prst="rect">
            <a:avLst/>
          </a:prstGeom>
        </p:spPr>
      </p:pic>
      <p:pic>
        <p:nvPicPr>
          <p:cNvPr id="6" name="Imagen 5">
            <a:extLst>
              <a:ext uri="{FF2B5EF4-FFF2-40B4-BE49-F238E27FC236}">
                <a16:creationId xmlns:a16="http://schemas.microsoft.com/office/drawing/2014/main" id="{057AA06F-D5D3-427E-9F19-C6E6F84954B4}"/>
              </a:ext>
            </a:extLst>
          </p:cNvPr>
          <p:cNvPicPr>
            <a:picLocks noChangeAspect="1"/>
          </p:cNvPicPr>
          <p:nvPr/>
        </p:nvPicPr>
        <p:blipFill>
          <a:blip r:embed="rId5"/>
          <a:stretch>
            <a:fillRect/>
          </a:stretch>
        </p:blipFill>
        <p:spPr>
          <a:xfrm>
            <a:off x="8391421" y="4625909"/>
            <a:ext cx="3413470" cy="2029314"/>
          </a:xfrm>
          <a:prstGeom prst="rect">
            <a:avLst/>
          </a:prstGeom>
        </p:spPr>
      </p:pic>
    </p:spTree>
    <p:extLst>
      <p:ext uri="{BB962C8B-B14F-4D97-AF65-F5344CB8AC3E}">
        <p14:creationId xmlns:p14="http://schemas.microsoft.com/office/powerpoint/2010/main" val="404586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3F7B1-A4B9-4853-922E-86120D642510}"/>
              </a:ext>
            </a:extLst>
          </p:cNvPr>
          <p:cNvSpPr>
            <a:spLocks noGrp="1"/>
          </p:cNvSpPr>
          <p:nvPr>
            <p:ph type="title"/>
          </p:nvPr>
        </p:nvSpPr>
        <p:spPr>
          <a:xfrm>
            <a:off x="677333" y="609600"/>
            <a:ext cx="10321971" cy="861392"/>
          </a:xfrm>
        </p:spPr>
        <p:txBody>
          <a:bodyPr>
            <a:normAutofit fontScale="90000"/>
          </a:bodyPr>
          <a:lstStyle/>
          <a:p>
            <a:r>
              <a:rPr lang="es-EC" b="1" dirty="0">
                <a:effectLst/>
                <a:latin typeface="Calibri" panose="020F0502020204030204" pitchFamily="34" charset="0"/>
                <a:ea typeface="Calibri" panose="020F0502020204030204" pitchFamily="34" charset="0"/>
                <a:cs typeface="Times New Roman" panose="02020603050405020304" pitchFamily="18" charset="0"/>
              </a:rPr>
              <a:t>OBJETIVOS DE LA RENDICIÓN DE CUENTAS</a:t>
            </a:r>
            <a:br>
              <a:rPr lang="es-EC" sz="1800" dirty="0">
                <a:effectLst/>
                <a:latin typeface="Calibri" panose="020F0502020204030204" pitchFamily="34" charset="0"/>
                <a:ea typeface="Calibri" panose="020F0502020204030204" pitchFamily="34" charset="0"/>
                <a:cs typeface="Times New Roman" panose="02020603050405020304" pitchFamily="18" charset="0"/>
              </a:rPr>
            </a:br>
            <a:endParaRPr lang="es-EC" dirty="0"/>
          </a:p>
        </p:txBody>
      </p:sp>
      <p:sp>
        <p:nvSpPr>
          <p:cNvPr id="3" name="Marcador de contenido 2">
            <a:extLst>
              <a:ext uri="{FF2B5EF4-FFF2-40B4-BE49-F238E27FC236}">
                <a16:creationId xmlns:a16="http://schemas.microsoft.com/office/drawing/2014/main" id="{72CD98EA-A808-4442-920E-35E91C9E0287}"/>
              </a:ext>
            </a:extLst>
          </p:cNvPr>
          <p:cNvSpPr>
            <a:spLocks noGrp="1"/>
          </p:cNvSpPr>
          <p:nvPr>
            <p:ph idx="1"/>
          </p:nvPr>
        </p:nvSpPr>
        <p:spPr>
          <a:xfrm>
            <a:off x="677333" y="1470991"/>
            <a:ext cx="11130354" cy="5168347"/>
          </a:xfrm>
        </p:spPr>
        <p:txBody>
          <a:bodyPr>
            <a:normAutofit/>
          </a:bodyPr>
          <a:lstStyle/>
          <a:p>
            <a:pPr marL="342900" lvl="0" indent="-342900" algn="just">
              <a:lnSpc>
                <a:spcPct val="107000"/>
              </a:lnSpc>
              <a:buFont typeface="Symbol" panose="05050102010706020507" pitchFamily="18" charset="2"/>
              <a:buBlip>
                <a:blip r:embed="rId2"/>
              </a:buBlip>
            </a:pPr>
            <a:r>
              <a:rPr lang="es-EC" sz="2600" dirty="0">
                <a:effectLst/>
                <a:latin typeface="Calibri" panose="020F0502020204030204" pitchFamily="34" charset="0"/>
                <a:ea typeface="Calibri" panose="020F0502020204030204" pitchFamily="34" charset="0"/>
                <a:cs typeface="Times New Roman" panose="02020603050405020304" pitchFamily="18" charset="0"/>
              </a:rPr>
              <a:t>Garantizar a la ciudadanía, el acceso a la información de manera periódica, permanente y oportuna con respecto a la gestión del GAD Parroquial.</a:t>
            </a:r>
          </a:p>
          <a:p>
            <a:pPr marL="342900" lvl="0" indent="-342900" algn="just">
              <a:lnSpc>
                <a:spcPct val="107000"/>
              </a:lnSpc>
              <a:buFont typeface="Symbol" panose="05050102010706020507" pitchFamily="18" charset="2"/>
              <a:buBlip>
                <a:blip r:embed="rId2"/>
              </a:buBlip>
            </a:pPr>
            <a:r>
              <a:rPr lang="es-EC" sz="2600" dirty="0">
                <a:effectLst/>
                <a:latin typeface="Calibri" panose="020F0502020204030204" pitchFamily="34" charset="0"/>
                <a:ea typeface="Calibri" panose="020F0502020204030204" pitchFamily="34" charset="0"/>
                <a:cs typeface="Times New Roman" panose="02020603050405020304" pitchFamily="18" charset="0"/>
              </a:rPr>
              <a:t>Facilitar y promover el ejercicio del derecho de control social de las acciones u omisiones de las autoridades, funcionarios y demás servidores públicos de la GAD Parroquial, y de aquellas personas naturales o jurídicas que manejen fondos públicos o desarrollen actividades de interés público en la parroquia.</a:t>
            </a:r>
          </a:p>
          <a:p>
            <a:pPr marL="342900" lvl="0" indent="-342900" algn="just">
              <a:lnSpc>
                <a:spcPct val="107000"/>
              </a:lnSpc>
              <a:buFont typeface="Symbol" panose="05050102010706020507" pitchFamily="18" charset="2"/>
              <a:buBlip>
                <a:blip r:embed="rId2"/>
              </a:buBlip>
            </a:pPr>
            <a:r>
              <a:rPr lang="es-EC" sz="2600" dirty="0">
                <a:effectLst/>
                <a:latin typeface="Calibri" panose="020F0502020204030204" pitchFamily="34" charset="0"/>
                <a:ea typeface="Calibri" panose="020F0502020204030204" pitchFamily="34" charset="0"/>
                <a:cs typeface="Times New Roman" panose="02020603050405020304" pitchFamily="18" charset="0"/>
              </a:rPr>
              <a:t>Vigilar el cumplimiento de las políticas públicas en la parroquia</a:t>
            </a:r>
          </a:p>
          <a:p>
            <a:pPr marL="342900" lvl="0" indent="-342900" algn="just">
              <a:lnSpc>
                <a:spcPct val="107000"/>
              </a:lnSpc>
              <a:buFont typeface="Symbol" panose="05050102010706020507" pitchFamily="18" charset="2"/>
              <a:buBlip>
                <a:blip r:embed="rId2"/>
              </a:buBlip>
            </a:pPr>
            <a:r>
              <a:rPr lang="es-EC" sz="2600" dirty="0">
                <a:effectLst/>
                <a:latin typeface="Calibri" panose="020F0502020204030204" pitchFamily="34" charset="0"/>
                <a:ea typeface="Calibri" panose="020F0502020204030204" pitchFamily="34" charset="0"/>
                <a:cs typeface="Times New Roman" panose="02020603050405020304" pitchFamily="18" charset="0"/>
              </a:rPr>
              <a:t>Prevenir, denunciar y combatir la corrupción en la jurisdicción de la parroquia.</a:t>
            </a:r>
          </a:p>
          <a:p>
            <a:pPr marL="342900" lvl="0" indent="-342900" algn="just">
              <a:lnSpc>
                <a:spcPct val="107000"/>
              </a:lnSpc>
              <a:spcAft>
                <a:spcPts val="800"/>
              </a:spcAft>
              <a:buFont typeface="Symbol" panose="05050102010706020507" pitchFamily="18" charset="2"/>
              <a:buBlip>
                <a:blip r:embed="rId2"/>
              </a:buBlip>
            </a:pPr>
            <a:r>
              <a:rPr lang="es-EC" sz="2600" dirty="0">
                <a:effectLst/>
                <a:latin typeface="Calibri" panose="020F0502020204030204" pitchFamily="34" charset="0"/>
                <a:ea typeface="Calibri" panose="020F0502020204030204" pitchFamily="34" charset="0"/>
                <a:cs typeface="Times New Roman" panose="02020603050405020304" pitchFamily="18" charset="0"/>
              </a:rPr>
              <a:t>Valorar y acoger las observaciones y sugerencias realizadas y publicitadas por parte de la ciudadanía. </a:t>
            </a:r>
          </a:p>
          <a:p>
            <a:endParaRPr lang="es-EC" dirty="0"/>
          </a:p>
        </p:txBody>
      </p:sp>
    </p:spTree>
    <p:extLst>
      <p:ext uri="{BB962C8B-B14F-4D97-AF65-F5344CB8AC3E}">
        <p14:creationId xmlns:p14="http://schemas.microsoft.com/office/powerpoint/2010/main" val="256140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465ADE-6EFC-462A-917B-CAF6711D71A9}"/>
              </a:ext>
            </a:extLst>
          </p:cNvPr>
          <p:cNvSpPr>
            <a:spLocks noGrp="1"/>
          </p:cNvSpPr>
          <p:nvPr>
            <p:ph type="title"/>
          </p:nvPr>
        </p:nvSpPr>
        <p:spPr>
          <a:xfrm>
            <a:off x="483704" y="145774"/>
            <a:ext cx="11224591" cy="1320800"/>
          </a:xfrm>
        </p:spPr>
        <p:txBody>
          <a:bodyPr>
            <a:normAutofit fontScale="90000"/>
          </a:bodyPr>
          <a:lstStyle/>
          <a:p>
            <a:pPr algn="just"/>
            <a:r>
              <a:rPr lang="es-EC" sz="3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AUTORIDADES DEL GOBIERNO AUTÓNOMO DESCENTRALIZADO PARROQUIAL RURAL SAN JACINTO DEL BÚA </a:t>
            </a:r>
            <a:br>
              <a:rPr lang="es-EC" sz="3600" dirty="0">
                <a:effectLst/>
                <a:latin typeface="Calibri" panose="020F0502020204030204" pitchFamily="34" charset="0"/>
                <a:ea typeface="Calibri" panose="020F0502020204030204" pitchFamily="34" charset="0"/>
                <a:cs typeface="Times New Roman" panose="02020603050405020304" pitchFamily="18" charset="0"/>
              </a:rPr>
            </a:br>
            <a:endParaRPr lang="es-EC" dirty="0"/>
          </a:p>
        </p:txBody>
      </p:sp>
      <p:sp>
        <p:nvSpPr>
          <p:cNvPr id="5" name="Marcador de contenido 4">
            <a:extLst>
              <a:ext uri="{FF2B5EF4-FFF2-40B4-BE49-F238E27FC236}">
                <a16:creationId xmlns:a16="http://schemas.microsoft.com/office/drawing/2014/main" id="{CC0E474E-FB1B-4577-9BFF-0DF179D57F01}"/>
              </a:ext>
            </a:extLst>
          </p:cNvPr>
          <p:cNvSpPr>
            <a:spLocks noGrp="1"/>
          </p:cNvSpPr>
          <p:nvPr>
            <p:ph idx="1"/>
          </p:nvPr>
        </p:nvSpPr>
        <p:spPr>
          <a:xfrm>
            <a:off x="357696" y="1461811"/>
            <a:ext cx="11580928" cy="5121965"/>
          </a:xfrm>
        </p:spPr>
        <p:txBody>
          <a:bodyPr/>
          <a:lstStyle/>
          <a:p>
            <a:endParaRPr lang="es-MX" dirty="0"/>
          </a:p>
          <a:p>
            <a:endParaRPr lang="es-EC" dirty="0"/>
          </a:p>
          <a:p>
            <a:endParaRPr lang="es-EC" dirty="0"/>
          </a:p>
          <a:p>
            <a:endParaRPr lang="es-EC" dirty="0"/>
          </a:p>
          <a:p>
            <a:pPr marL="0" indent="0" algn="ctr">
              <a:buNone/>
            </a:pPr>
            <a:r>
              <a:rPr lang="es-EC" dirty="0"/>
              <a:t>Sr. Renato Zambrano García</a:t>
            </a:r>
          </a:p>
          <a:p>
            <a:pPr marL="0" indent="0" algn="ctr">
              <a:buNone/>
            </a:pPr>
            <a:r>
              <a:rPr lang="es-EC" dirty="0"/>
              <a:t>PRESIDENTE</a:t>
            </a:r>
          </a:p>
          <a:p>
            <a:pPr marL="0" indent="0" algn="ctr">
              <a:buNone/>
            </a:pPr>
            <a:endParaRPr lang="es-EC" dirty="0"/>
          </a:p>
          <a:p>
            <a:pPr marL="0" indent="0">
              <a:buNone/>
            </a:pPr>
            <a:endParaRPr lang="es-EC" dirty="0"/>
          </a:p>
          <a:p>
            <a:pPr marL="0" indent="0">
              <a:buNone/>
            </a:pPr>
            <a:endParaRPr lang="es-EC" dirty="0"/>
          </a:p>
          <a:p>
            <a:pPr marL="0" indent="0">
              <a:buNone/>
            </a:pPr>
            <a:endParaRPr lang="es-EC" dirty="0"/>
          </a:p>
          <a:p>
            <a:pPr marL="0" indent="0">
              <a:buNone/>
            </a:pPr>
            <a:r>
              <a:rPr lang="es-EC" dirty="0"/>
              <a:t>Sr. Antonio Navarrete			Sra. Marlene Pita			</a:t>
            </a:r>
            <a:r>
              <a:rPr lang="es-EC" dirty="0" err="1"/>
              <a:t>Msc</a:t>
            </a:r>
            <a:r>
              <a:rPr lang="es-EC" dirty="0"/>
              <a:t>. Marcelo Freire		</a:t>
            </a:r>
            <a:r>
              <a:rPr lang="es-EC" dirty="0" err="1"/>
              <a:t>Tlga</a:t>
            </a:r>
            <a:r>
              <a:rPr lang="es-EC" dirty="0"/>
              <a:t>. Isabel Cando</a:t>
            </a:r>
          </a:p>
          <a:p>
            <a:pPr marL="0" indent="0">
              <a:buNone/>
            </a:pPr>
            <a:r>
              <a:rPr lang="es-EC" dirty="0"/>
              <a:t>VICEPRESIDENTE					VOCAL					VOCAL					VOCAL	</a:t>
            </a:r>
          </a:p>
        </p:txBody>
      </p:sp>
      <p:pic>
        <p:nvPicPr>
          <p:cNvPr id="3" name="Imagen 2">
            <a:extLst>
              <a:ext uri="{FF2B5EF4-FFF2-40B4-BE49-F238E27FC236}">
                <a16:creationId xmlns:a16="http://schemas.microsoft.com/office/drawing/2014/main" id="{A533B7D9-C3A5-4628-83B0-25D562357B89}"/>
              </a:ext>
            </a:extLst>
          </p:cNvPr>
          <p:cNvPicPr>
            <a:picLocks noChangeAspect="1"/>
          </p:cNvPicPr>
          <p:nvPr/>
        </p:nvPicPr>
        <p:blipFill>
          <a:blip r:embed="rId2"/>
          <a:stretch>
            <a:fillRect/>
          </a:stretch>
        </p:blipFill>
        <p:spPr>
          <a:xfrm>
            <a:off x="6441293" y="3961291"/>
            <a:ext cx="1841316" cy="1528292"/>
          </a:xfrm>
          <a:prstGeom prst="rect">
            <a:avLst/>
          </a:prstGeom>
        </p:spPr>
      </p:pic>
      <p:pic>
        <p:nvPicPr>
          <p:cNvPr id="7" name="Imagen 6" descr="C:\Users\HOGAR\Downloads\WhatsApp Image 2020-09-11 at 09.12.00.jpeg">
            <a:extLst>
              <a:ext uri="{FF2B5EF4-FFF2-40B4-BE49-F238E27FC236}">
                <a16:creationId xmlns:a16="http://schemas.microsoft.com/office/drawing/2014/main" id="{86E9355A-54F9-492D-B91D-B2B77DEB5AF9}"/>
              </a:ext>
            </a:extLst>
          </p:cNvPr>
          <p:cNvPicPr/>
          <p:nvPr/>
        </p:nvPicPr>
        <p:blipFill rotWithShape="1">
          <a:blip r:embed="rId3" cstate="print">
            <a:extLst>
              <a:ext uri="{28A0092B-C50C-407E-A947-70E740481C1C}">
                <a14:useLocalDpi xmlns:a14="http://schemas.microsoft.com/office/drawing/2010/main" val="0"/>
              </a:ext>
            </a:extLst>
          </a:blip>
          <a:srcRect l="13323" t="18821" r="15249" b="14887"/>
          <a:stretch/>
        </p:blipFill>
        <p:spPr bwMode="auto">
          <a:xfrm>
            <a:off x="755054" y="3961291"/>
            <a:ext cx="1504347" cy="1558342"/>
          </a:xfrm>
          <a:prstGeom prst="rect">
            <a:avLst/>
          </a:prstGeom>
          <a:noFill/>
          <a:ln>
            <a:noFill/>
          </a:ln>
          <a:effectLst>
            <a:glow rad="101600">
              <a:schemeClr val="accent1">
                <a:satMod val="175000"/>
                <a:alpha val="40000"/>
              </a:schemeClr>
            </a:glow>
          </a:effectLst>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68BF45AC-A539-48CE-AB37-E5DF64F1A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5297" y="3968725"/>
            <a:ext cx="1841316" cy="1422701"/>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C2838B6-EF01-45FF-8ADE-10A929CE4D3E}"/>
              </a:ext>
            </a:extLst>
          </p:cNvPr>
          <p:cNvPicPr>
            <a:picLocks noChangeAspect="1"/>
          </p:cNvPicPr>
          <p:nvPr/>
        </p:nvPicPr>
        <p:blipFill>
          <a:blip r:embed="rId5"/>
          <a:stretch>
            <a:fillRect/>
          </a:stretch>
        </p:blipFill>
        <p:spPr>
          <a:xfrm>
            <a:off x="3707910" y="3968726"/>
            <a:ext cx="1603725" cy="1520858"/>
          </a:xfrm>
          <a:prstGeom prst="rect">
            <a:avLst/>
          </a:prstGeom>
        </p:spPr>
      </p:pic>
      <p:pic>
        <p:nvPicPr>
          <p:cNvPr id="8" name="Imagen 7">
            <a:extLst>
              <a:ext uri="{FF2B5EF4-FFF2-40B4-BE49-F238E27FC236}">
                <a16:creationId xmlns:a16="http://schemas.microsoft.com/office/drawing/2014/main" id="{BB22ADC7-2DEE-418E-B6E7-5818DD2EE117}"/>
              </a:ext>
            </a:extLst>
          </p:cNvPr>
          <p:cNvPicPr>
            <a:picLocks noChangeAspect="1"/>
          </p:cNvPicPr>
          <p:nvPr/>
        </p:nvPicPr>
        <p:blipFill rotWithShape="1">
          <a:blip r:embed="rId6"/>
          <a:srcRect l="26513" t="30040" r="29023" b="18989"/>
          <a:stretch/>
        </p:blipFill>
        <p:spPr>
          <a:xfrm>
            <a:off x="5054487" y="1368416"/>
            <a:ext cx="2207703" cy="1744797"/>
          </a:xfrm>
          <a:prstGeom prst="rect">
            <a:avLst/>
          </a:prstGeom>
        </p:spPr>
      </p:pic>
    </p:spTree>
    <p:extLst>
      <p:ext uri="{BB962C8B-B14F-4D97-AF65-F5344CB8AC3E}">
        <p14:creationId xmlns:p14="http://schemas.microsoft.com/office/powerpoint/2010/main" val="3934640394"/>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2187</TotalTime>
  <Words>1065</Words>
  <Application>Microsoft Office PowerPoint</Application>
  <PresentationFormat>Panorámica</PresentationFormat>
  <Paragraphs>58</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Algerian</vt:lpstr>
      <vt:lpstr>Arial</vt:lpstr>
      <vt:lpstr>Calibri</vt:lpstr>
      <vt:lpstr>Calibri Light</vt:lpstr>
      <vt:lpstr>Symbol</vt:lpstr>
      <vt:lpstr>Trebuchet MS</vt:lpstr>
      <vt:lpstr>Wingdings 3</vt:lpstr>
      <vt:lpstr>Faceta</vt:lpstr>
      <vt:lpstr>RENDICIÓN DE CUENTAS PERIODO 2019 </vt:lpstr>
      <vt:lpstr>AGENDA DEL EVENTO DE RENDICION DE CUENTAS 2019.</vt:lpstr>
      <vt:lpstr>INFORMACIÓN DE LA PARROQUIA RURAL             “SAN JACINTO DEL BÚA”</vt:lpstr>
      <vt:lpstr>Presentación de PowerPoint</vt:lpstr>
      <vt:lpstr>NORMATIVA LEGAL</vt:lpstr>
      <vt:lpstr>La Rendición de Cuentas es un proceso sistemático, deliberado, interactivo y universal, que involucra a las autoridades, funcionarias y funcionarios o sus representantes según sea el caso, que estén obligadas u obligados a informar y someterse a evaluación de la ciudadanía por las acciones u omisiones en el ejercicio de su gestión y en la administración de recursos públicos”. Es posible determinar el ¿sobre que se va a rendir cuentas?, lo cual esta descrito en el art. 10 de la Ley Orgánica del Consejo de Participación Ciudadana y Control Social y el art. 93 Ley Orgánica de Participación Ciudadana, y que se refiere a: </vt:lpstr>
      <vt:lpstr>ACTORES QUE DEBEN RENDIR CUENTAS  </vt:lpstr>
      <vt:lpstr>OBJETIVOS DE LA RENDICIÓN DE CUENTAS </vt:lpstr>
      <vt:lpstr>AUTORIDADES DEL GOBIERNO AUTÓNOMO DESCENTRALIZADO PARROQUIAL RURAL SAN JACINTO DEL BÚA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GAD San Jacinto</dc:creator>
  <cp:lastModifiedBy>LIGIA RIVADENEIRA</cp:lastModifiedBy>
  <cp:revision>33</cp:revision>
  <dcterms:created xsi:type="dcterms:W3CDTF">2020-09-07T14:29:16Z</dcterms:created>
  <dcterms:modified xsi:type="dcterms:W3CDTF">2020-10-02T19:15:16Z</dcterms:modified>
</cp:coreProperties>
</file>